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1474" r:id="rId3"/>
    <p:sldId id="1475" r:id="rId4"/>
    <p:sldId id="1476" r:id="rId5"/>
    <p:sldId id="1477" r:id="rId6"/>
    <p:sldId id="1478" r:id="rId7"/>
    <p:sldId id="1480" r:id="rId8"/>
    <p:sldId id="1479" r:id="rId9"/>
    <p:sldId id="1483" r:id="rId10"/>
    <p:sldId id="1482" r:id="rId11"/>
    <p:sldId id="1484" r:id="rId12"/>
    <p:sldId id="1485" r:id="rId13"/>
    <p:sldId id="1493" r:id="rId14"/>
    <p:sldId id="1487" r:id="rId15"/>
    <p:sldId id="1488" r:id="rId16"/>
    <p:sldId id="1490" r:id="rId17"/>
    <p:sldId id="1489" r:id="rId18"/>
    <p:sldId id="1491" r:id="rId19"/>
    <p:sldId id="1486" r:id="rId20"/>
    <p:sldId id="1494" r:id="rId21"/>
    <p:sldId id="1495" r:id="rId22"/>
    <p:sldId id="1496" r:id="rId23"/>
    <p:sldId id="1497" r:id="rId24"/>
    <p:sldId id="1498" r:id="rId25"/>
    <p:sldId id="1499" r:id="rId26"/>
    <p:sldId id="1507" r:id="rId2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634"/>
    <a:srgbClr val="C51138"/>
    <a:srgbClr val="05B050"/>
    <a:srgbClr val="1F5A99"/>
    <a:srgbClr val="528A2B"/>
    <a:srgbClr val="787878"/>
    <a:srgbClr val="727274"/>
    <a:srgbClr val="D49A0D"/>
    <a:srgbClr val="AFAEAE"/>
    <a:srgbClr val="413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42"/>
    <p:restoredTop sz="95342"/>
  </p:normalViewPr>
  <p:slideViewPr>
    <p:cSldViewPr snapToGrid="0">
      <p:cViewPr varScale="1">
        <p:scale>
          <a:sx n="121" d="100"/>
          <a:sy n="121" d="100"/>
        </p:scale>
        <p:origin x="1024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1DCC7-3D4F-BAA8-8323-CA2154617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9881B-1084-5C1C-4EF2-E0A3336AF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EA614-C11C-0FBC-35A7-6A7DE75C7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6726" y="6414761"/>
            <a:ext cx="258624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hm-lab.github.io/" TargetMode="Externa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1.xml"/><Relationship Id="rId7" Type="http://schemas.openxmlformats.org/officeDocument/2006/relationships/image" Target="../media/image3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4.xml"/><Relationship Id="rId7" Type="http://schemas.openxmlformats.org/officeDocument/2006/relationships/image" Target="../media/image3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mhm-lab.github.io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8.xml"/><Relationship Id="rId7" Type="http://schemas.openxmlformats.org/officeDocument/2006/relationships/image" Target="../media/image3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"/>
          <p:cNvSpPr txBox="1"/>
          <p:nvPr/>
        </p:nvSpPr>
        <p:spPr>
          <a:xfrm>
            <a:off x="-20267" y="3298319"/>
            <a:ext cx="9144001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200"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 sz="2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Francesco Sammarco</a:t>
            </a:r>
          </a:p>
          <a:p>
            <a:pPr algn="ctr">
              <a:defRPr sz="2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Ph.d.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@ </a:t>
            </a:r>
            <a:r>
              <a:rPr lang="en-DE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for Mental Health Mapping</a:t>
            </a:r>
          </a:p>
          <a:p>
            <a:pPr algn="ctr">
              <a:defRPr sz="2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Jena//Tübingen</a:t>
            </a:r>
            <a:endParaRPr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82A313-2D0A-C9A6-4983-56127E2F3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2315819"/>
            <a:ext cx="9130085" cy="13255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Brain Age from MRI Scans via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906A5-78A3-1D23-8D69-95D4520B5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7" t="21394" r="13182" b="21781"/>
          <a:stretch/>
        </p:blipFill>
        <p:spPr>
          <a:xfrm>
            <a:off x="3344548" y="180586"/>
            <a:ext cx="2633651" cy="19596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D5F1B6-49F3-FEEA-99BB-8ED3B40F1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103" t="25675" r="17942" b="41842"/>
          <a:stretch/>
        </p:blipFill>
        <p:spPr>
          <a:xfrm>
            <a:off x="304590" y="391314"/>
            <a:ext cx="2633651" cy="1677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E7F632-1EB8-ED3E-AC1F-01484D9C4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260379"/>
            <a:ext cx="2683004" cy="19288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6014-F1BF-014B-8531-24ADC4978B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344471" y="6400415"/>
            <a:ext cx="170879" cy="276999"/>
          </a:xfrm>
        </p:spPr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A845A-D897-8AD2-E0D2-285F7109CD48}"/>
              </a:ext>
            </a:extLst>
          </p:cNvPr>
          <p:cNvSpPr txBox="1"/>
          <p:nvPr/>
        </p:nvSpPr>
        <p:spPr>
          <a:xfrm>
            <a:off x="-6351" y="6492748"/>
            <a:ext cx="45783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hangingPunct="1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https://mhm-lab.github.io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Picture 8" descr="Jena - City of Light - Discover Germany">
            <a:extLst>
              <a:ext uri="{FF2B5EF4-FFF2-40B4-BE49-F238E27FC236}">
                <a16:creationId xmlns:a16="http://schemas.microsoft.com/office/drawing/2014/main" id="{4CF5D67C-69CF-FCCB-A488-184515BCA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2" b="34982"/>
          <a:stretch>
            <a:fillRect/>
          </a:stretch>
        </p:blipFill>
        <p:spPr bwMode="auto">
          <a:xfrm>
            <a:off x="0" y="5079568"/>
            <a:ext cx="9144000" cy="177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C0ED55-8279-C590-7FBF-AB172C88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76" y="5076276"/>
            <a:ext cx="2100648" cy="178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A78E9-19C2-2477-F463-F5FB3DE7B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8B1B3-B09E-9A7C-532B-42DE21AEB2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F52B8-3FA9-C874-A73D-B69DBB488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FEAD4-1F39-7150-D873-500039FC41E1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Locally estimated scatterplot smoothing</a:t>
            </a:r>
            <a:endParaRPr lang="en-DE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5AAC6-39F8-CE15-C159-56FEF70CF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6358" y="864193"/>
            <a:ext cx="4238680" cy="2707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0C0AD0-38DB-E16E-D69F-EA92D5677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538" y="3571887"/>
            <a:ext cx="4381500" cy="284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DD921E-118A-3848-476E-DF7C5228F778}"/>
                  </a:ext>
                </a:extLst>
              </p:cNvPr>
              <p:cNvSpPr txBox="1"/>
              <p:nvPr/>
            </p:nvSpPr>
            <p:spPr>
              <a:xfrm>
                <a:off x="189186" y="676011"/>
                <a:ext cx="4158888" cy="13388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kumimoji="0" lang="en-DE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We assign all points around</a:t>
                </a:r>
                <a:r>
                  <a:rPr kumimoji="0" lang="en-DE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a</a:t>
                </a:r>
                <a:r>
                  <a:rPr kumimoji="0" lang="en-DE" sz="18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weight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kumimoji="0" lang="en-DE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. A typical choice is the tricube function: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DD921E-118A-3848-476E-DF7C5228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6" y="676011"/>
                <a:ext cx="4158888" cy="1338826"/>
              </a:xfrm>
              <a:prstGeom prst="rect">
                <a:avLst/>
              </a:prstGeom>
              <a:blipFill>
                <a:blip r:embed="rId7"/>
                <a:stretch>
                  <a:fillRect l="-2128" r="-2128" b="-28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2C634CE-C8B4-2476-9869-5DCD3C2FF9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2" y="2306434"/>
            <a:ext cx="3178048" cy="286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E49B0C-0E60-E352-B01F-0E1C2C15FFAF}"/>
                  </a:ext>
                </a:extLst>
              </p:cNvPr>
              <p:cNvSpPr txBox="1"/>
              <p:nvPr/>
            </p:nvSpPr>
            <p:spPr>
              <a:xfrm>
                <a:off x="189186" y="2916781"/>
                <a:ext cx="4238680" cy="8788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Applying it “around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means considering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as: </a:t>
                </a:r>
                <a:endParaRPr lang="en-D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E49B0C-0E60-E352-B01F-0E1C2C15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6" y="2916781"/>
                <a:ext cx="4238680" cy="878895"/>
              </a:xfrm>
              <a:prstGeom prst="rect">
                <a:avLst/>
              </a:prstGeom>
              <a:blipFill>
                <a:blip r:embed="rId9"/>
                <a:stretch>
                  <a:fillRect l="-896" r="-1194" b="-845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384C4F09-08DF-6764-C3A3-0DB0707CAD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57" y="4085205"/>
            <a:ext cx="1560576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6ADAC7-6650-09AC-8764-EE7917900C87}"/>
                  </a:ext>
                </a:extLst>
              </p:cNvPr>
              <p:cNvSpPr txBox="1"/>
              <p:nvPr/>
            </p:nvSpPr>
            <p:spPr>
              <a:xfrm>
                <a:off x="189186" y="4891914"/>
                <a:ext cx="4158888" cy="4633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DE" dirty="0"/>
                  <a:t> </a:t>
                </a:r>
                <a:r>
                  <a:rPr lang="en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bandwidth parameter.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6ADAC7-6650-09AC-8764-EE7917900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6" y="4891914"/>
                <a:ext cx="4158888" cy="463397"/>
              </a:xfrm>
              <a:prstGeom prst="rect">
                <a:avLst/>
              </a:prstGeom>
              <a:blipFill>
                <a:blip r:embed="rId11"/>
                <a:stretch>
                  <a:fillRect l="-912" b="-1842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35275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14E7E-8A27-CC98-4804-DC22E32A8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D6750-9A33-2C65-6100-5325494D8A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2F199-2F02-20A4-697D-6D0B4926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AA067-FB36-D40A-137E-308C05732C94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Locally estimated scatterplot smoothing</a:t>
            </a:r>
            <a:endParaRPr lang="en-DE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50CFD-01B9-07BF-08A0-3C496D49F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245" y="1425591"/>
            <a:ext cx="6959510" cy="4445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AAAEBF-0645-60CF-98EB-D808A4C62627}"/>
              </a:ext>
            </a:extLst>
          </p:cNvPr>
          <p:cNvSpPr txBox="1"/>
          <p:nvPr/>
        </p:nvSpPr>
        <p:spPr>
          <a:xfrm>
            <a:off x="189186" y="676011"/>
            <a:ext cx="87130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 local weighted regression model is fitted on the points, with weight from the function</a:t>
            </a: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6407352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6C2A0-09E9-70A3-772E-DFA980043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A4B9C-6D50-EBE2-3BFE-C44C680A55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EC4C3-CAD5-64FB-65D2-C25039A6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73B25-29E0-E795-5FB2-07E8CDF50C9C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Locally estimated scatterplot smoothing</a:t>
            </a:r>
            <a:endParaRPr lang="en-DE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F23EE-091B-93CC-03AE-CE38EFF71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245" y="1425591"/>
            <a:ext cx="6959509" cy="4445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88796C-71DE-9A52-8B74-855BB5AC06B6}"/>
                  </a:ext>
                </a:extLst>
              </p:cNvPr>
              <p:cNvSpPr txBox="1"/>
              <p:nvPr/>
            </p:nvSpPr>
            <p:spPr>
              <a:xfrm>
                <a:off x="189186" y="676011"/>
                <a:ext cx="8713076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Fit this model for all values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Calibri"/>
                      </a:rPr>
                      <m:t>𝑥</m:t>
                    </m:r>
                  </m:oMath>
                </a14:m>
                <a:r>
                  <a:rPr kumimoji="0" lang="en-DE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. </a:t>
                </a:r>
                <a:r>
                  <a:rPr lang="en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final model is composed by all the intercepts.</a:t>
                </a:r>
                <a:r>
                  <a:rPr kumimoji="0" lang="en-DE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88796C-71DE-9A52-8B74-855BB5AC0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6" y="676011"/>
                <a:ext cx="8713076" cy="369330"/>
              </a:xfrm>
              <a:prstGeom prst="rect">
                <a:avLst/>
              </a:prstGeom>
              <a:blipFill>
                <a:blip r:embed="rId4"/>
                <a:stretch>
                  <a:fillRect l="-1019" t="-10000" b="-2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1076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0DA01-0A71-4F65-4D8B-C8818580A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0FA37-0008-50C7-698A-6DA5652A97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42D01-4847-BEA7-6FFA-5B16954C9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E1587-3D27-8478-5296-D5EF1C2F7D6D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COMBAT</a:t>
            </a:r>
            <a:endParaRPr lang="en-DE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8E862-F9DB-7A81-2923-A85813FF49AC}"/>
              </a:ext>
            </a:extLst>
          </p:cNvPr>
          <p:cNvSpPr txBox="1"/>
          <p:nvPr/>
        </p:nvSpPr>
        <p:spPr>
          <a:xfrm>
            <a:off x="215462" y="696607"/>
            <a:ext cx="871307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COMBAT supposes that the generic observation is structured by a biological fit and a “non-biological” fit: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3B999-2A93-4CB3-CC6E-94108153C9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50" y="3206849"/>
            <a:ext cx="6102900" cy="9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776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135B-68D1-AFCF-14D7-13448936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52192-F0E4-B52E-AFF3-936DCC09ED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118A5-6CD2-72D0-A41E-AE950EC9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40B1A5-812C-9988-9B10-7507F40CB34D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COMBAT</a:t>
            </a:r>
            <a:endParaRPr lang="en-DE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3CCC7A-18E5-0BC1-4F0E-9734024BB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938" y="1736213"/>
            <a:ext cx="5180122" cy="4445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3DCF26-2FBC-ABF6-2C42-F5CA14C2DC41}"/>
              </a:ext>
            </a:extLst>
          </p:cNvPr>
          <p:cNvSpPr txBox="1"/>
          <p:nvPr/>
        </p:nvSpPr>
        <p:spPr>
          <a:xfrm>
            <a:off x="189186" y="676011"/>
            <a:ext cx="871307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idea is to separate the “biological” contribution from the “external contribution”. First we fit each biological variable via the biological variables.</a:t>
            </a:r>
          </a:p>
        </p:txBody>
      </p:sp>
    </p:spTree>
    <p:extLst>
      <p:ext uri="{BB962C8B-B14F-4D97-AF65-F5344CB8AC3E}">
        <p14:creationId xmlns:p14="http://schemas.microsoft.com/office/powerpoint/2010/main" val="37456512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F1ED3-9827-1B8A-47B6-1713C7249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BE89C-1BEF-72EC-74E1-BF94F51A87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E4CFD-15BE-84BD-81A2-46451AB4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8EE96-A869-BD21-4883-FD7D3AB8B8BA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COMBAT</a:t>
            </a:r>
            <a:endParaRPr lang="en-DE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89FB5-16D1-5D65-54A5-5F517CF0FDAD}"/>
              </a:ext>
            </a:extLst>
          </p:cNvPr>
          <p:cNvSpPr txBox="1"/>
          <p:nvPr/>
        </p:nvSpPr>
        <p:spPr>
          <a:xfrm>
            <a:off x="189186" y="676011"/>
            <a:ext cx="871307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Now, we consider the difference not explained by the variables, i.e. the residuals. When separating each residual per “non-biological” variable, we can estimate mean and variance.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B1E74-60EF-371D-1E01-A265F3CB34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07" y="2397548"/>
            <a:ext cx="3412986" cy="818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5F3C64-A488-A642-C7A7-FE0D017926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39" y="4014274"/>
            <a:ext cx="5042522" cy="8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65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D2332-9741-D9B2-9638-00A5FA58E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63C7D-C8CF-7B48-D1E4-07ADC0E4D2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CC6C2-8C23-0AD6-437D-C1592992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6BBF5A-8E12-B730-ED0A-18E2D9382FC3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COMBAT</a:t>
            </a:r>
            <a:endParaRPr lang="en-DE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78B8D-EBB9-5C27-7134-2975D70A1F4C}"/>
              </a:ext>
            </a:extLst>
          </p:cNvPr>
          <p:cNvSpPr txBox="1"/>
          <p:nvPr/>
        </p:nvSpPr>
        <p:spPr>
          <a:xfrm>
            <a:off x="189186" y="676011"/>
            <a:ext cx="871307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COMBAT assumes that each of the parameter obtained as before is drawn from a prior distribution. For the “mean” (called </a:t>
            </a:r>
            <a:r>
              <a:rPr kumimoji="0" lang="en-DE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location effect</a:t>
            </a:r>
            <a:r>
              <a:rPr kumimoji="0" lang="en-DE" sz="1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):</a:t>
            </a:r>
            <a:endParaRPr kumimoji="0" lang="en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344FB3-E88A-475F-12B7-529C075FE2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286" y="2190318"/>
            <a:ext cx="2651428" cy="4228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870F0E-E056-3D48-C723-F6BFE398B5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73" y="4558539"/>
            <a:ext cx="6434054" cy="8295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87FDB0-440F-7637-2075-F6414AE46C13}"/>
              </a:ext>
            </a:extLst>
          </p:cNvPr>
          <p:cNvSpPr txBox="1"/>
          <p:nvPr/>
        </p:nvSpPr>
        <p:spPr>
          <a:xfrm>
            <a:off x="215462" y="3267719"/>
            <a:ext cx="871307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“standard deviation” (called </a:t>
            </a:r>
            <a:r>
              <a:rPr kumimoji="0" lang="en-DE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scale effect</a:t>
            </a:r>
            <a:r>
              <a:rPr kumimoji="0" lang="en-DE" sz="1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is supposed to be drawn by the so called </a:t>
            </a:r>
            <a:r>
              <a:rPr kumimoji="0" lang="en-DE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Inverse Gamma </a:t>
            </a:r>
            <a:r>
              <a:rPr kumimoji="0" lang="en-DE" sz="1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function:</a:t>
            </a: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22758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2A85E-E697-9FD1-2D28-8AA7C593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18BFE-C60C-AAF6-5CA5-F601B2B1876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9F45C-4852-0CE5-11C7-8737F8F0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11B7E-C386-D69C-2D53-5A1468758D40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COMBAT</a:t>
            </a:r>
            <a:endParaRPr lang="en-DE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43697A-E541-CF02-F3C1-0634579FD728}"/>
              </a:ext>
            </a:extLst>
          </p:cNvPr>
          <p:cNvSpPr txBox="1"/>
          <p:nvPr/>
        </p:nvSpPr>
        <p:spPr>
          <a:xfrm>
            <a:off x="215462" y="721658"/>
            <a:ext cx="8713076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Doing so allows the method to 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turn the noisy per-feature estimates into </a:t>
            </a:r>
            <a:r>
              <a:rPr kumimoji="0" lang="en-GB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posterior “shrunken” estimates.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Basically, we estimate the posterior with the Bayes rule:</a:t>
            </a:r>
            <a:endParaRPr kumimoji="0" lang="en-GB" sz="1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algn="just">
              <a:lnSpc>
                <a:spcPct val="150000"/>
              </a:lnSpc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algn="just">
              <a:lnSpc>
                <a:spcPct val="150000"/>
              </a:lnSpc>
            </a:pPr>
            <a:endParaRPr kumimoji="0" lang="en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4405FA-CD1A-93BC-0EA2-05CFB46D85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27" y="2077643"/>
            <a:ext cx="6731097" cy="3089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3492BD-EC7B-6740-4B79-3E3C064F4AEA}"/>
              </a:ext>
            </a:extLst>
          </p:cNvPr>
          <p:cNvSpPr txBox="1"/>
          <p:nvPr/>
        </p:nvSpPr>
        <p:spPr>
          <a:xfrm>
            <a:off x="215462" y="2869040"/>
            <a:ext cx="8713076" cy="12890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joint distribution, we “marginalize” the single parameter distribution. Since  the priors are conjugate, we get again distribution of the same type of the priors.</a:t>
            </a:r>
            <a:endParaRPr kumimoji="0" lang="en-GB" sz="1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algn="just">
              <a:lnSpc>
                <a:spcPct val="15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these marginals, we compute the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parameters given the data.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1E4C7D2-FB4A-5CE0-3BB8-0754D0B170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9" y="4722233"/>
            <a:ext cx="3742944" cy="6644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49B9FB-46F4-9817-1968-D13D6E24701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59" y="4647049"/>
            <a:ext cx="3442208" cy="81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382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C5105-2CF9-258D-8CAB-2F8DF16E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68275-D18F-5CC8-A39E-8D49B9E89E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B427C-63B1-FD58-A1B5-DEB8DFFD1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F5D36-B3BC-968C-B225-395D206101B1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COMBAT</a:t>
            </a:r>
            <a:endParaRPr lang="en-DE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A441A-9DEC-586F-62F7-B2238688B175}"/>
              </a:ext>
            </a:extLst>
          </p:cNvPr>
          <p:cNvSpPr txBox="1"/>
          <p:nvPr/>
        </p:nvSpPr>
        <p:spPr>
          <a:xfrm>
            <a:off x="215462" y="721658"/>
            <a:ext cx="8713076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Doing so allows the method to 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turn the noisy per-feature estimates into </a:t>
            </a:r>
            <a:r>
              <a:rPr kumimoji="0" lang="en-GB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posterior “shrunken” estimates.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Basically, we estimate the posterior with the Bayes rule:</a:t>
            </a:r>
            <a:endParaRPr kumimoji="0" lang="en-GB" sz="1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algn="just">
              <a:lnSpc>
                <a:spcPct val="150000"/>
              </a:lnSpc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algn="just">
              <a:lnSpc>
                <a:spcPct val="150000"/>
              </a:lnSpc>
            </a:pPr>
            <a:endParaRPr kumimoji="0" lang="en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5F3BCFF-D8BD-94B1-9524-75BC11108D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27" y="2077643"/>
            <a:ext cx="6731097" cy="3089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A317D17-E999-82EC-682F-5EA536417E72}"/>
              </a:ext>
            </a:extLst>
          </p:cNvPr>
          <p:cNvSpPr txBox="1"/>
          <p:nvPr/>
        </p:nvSpPr>
        <p:spPr>
          <a:xfrm>
            <a:off x="215462" y="2697149"/>
            <a:ext cx="8713076" cy="12890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joint distribution, we “marginalize” the single parameter distribution. Since  the priors are conjugate, we get again distribution of the same type of the priors.</a:t>
            </a:r>
            <a:endParaRPr kumimoji="0" lang="en-GB" sz="1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algn="just">
              <a:lnSpc>
                <a:spcPct val="15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these marginals, we compute the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parameters given the data.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1D2F9D-A86C-D263-4A38-819054FDB2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9" y="4555318"/>
            <a:ext cx="3742944" cy="6644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DA1665-3713-F623-DD74-E349FA6309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59" y="4480134"/>
            <a:ext cx="3442208" cy="814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1E11FB-D0B1-6CFA-8ED9-A662D576F684}"/>
              </a:ext>
            </a:extLst>
          </p:cNvPr>
          <p:cNvSpPr txBox="1"/>
          <p:nvPr/>
        </p:nvSpPr>
        <p:spPr>
          <a:xfrm>
            <a:off x="238336" y="5625858"/>
            <a:ext cx="8494852" cy="4580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are used to “shrink” the residuals and obtain the final scaled y values.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950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2DD7C-8779-A897-68B2-5404D996E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96607-48F2-D382-B37E-36631F75F8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A54FA-8AE6-7AAD-0E04-A6E889128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9D4E-A652-8BFC-EED4-6D97E6AEC3F8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Kernel Ridge Regression</a:t>
            </a:r>
            <a:endParaRPr lang="en-DE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31ABF-054B-4D5A-4537-812146AAB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5740" y="1842200"/>
            <a:ext cx="6972519" cy="4454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2176A-5D5B-43AC-4190-22FD1BD4870D}"/>
              </a:ext>
            </a:extLst>
          </p:cNvPr>
          <p:cNvSpPr txBox="1"/>
          <p:nvPr/>
        </p:nvSpPr>
        <p:spPr>
          <a:xfrm>
            <a:off x="189186" y="676011"/>
            <a:ext cx="87130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Kernel regression, the idea is always to fit a set of points. Suppose again: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ABDF35-52DF-B082-F79F-66DACB6DC2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71" y="1263288"/>
            <a:ext cx="3718560" cy="3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124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A3FE-ABA9-B752-4226-D43F4276E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EA8A71A-A4E5-A3F3-4F68-F83E4BA9C40D}"/>
              </a:ext>
            </a:extLst>
          </p:cNvPr>
          <p:cNvSpPr txBox="1">
            <a:spLocks/>
          </p:cNvSpPr>
          <p:nvPr/>
        </p:nvSpPr>
        <p:spPr>
          <a:xfrm>
            <a:off x="652429" y="1253331"/>
            <a:ext cx="8166029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hangingPunct="1">
              <a:buFont typeface="Arial"/>
              <a:buNone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hangingPunct="1">
              <a:buFont typeface="Arial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Presentation </a:t>
            </a:r>
          </a:p>
          <a:p>
            <a:pPr marL="0" indent="0" hangingPunct="1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1: EDA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hangingPunct="1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2: Regression</a:t>
            </a:r>
          </a:p>
          <a:p>
            <a:pPr marL="0" indent="0" hangingPunct="1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3: Deep Learning</a:t>
            </a:r>
          </a:p>
          <a:p>
            <a:pPr marL="0" indent="0" hangingPunct="1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4: Explainability</a:t>
            </a:r>
          </a:p>
          <a:p>
            <a:pPr marL="0" indent="0" hangingPunct="1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5: Personal Projects</a:t>
            </a:r>
          </a:p>
          <a:p>
            <a:pPr marL="0" indent="0" hangingPunct="1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https://mhm-lab.github.io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hangingPunct="1">
              <a:buFont typeface="Arial"/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4E09C-AB13-11C2-169D-CAC14A3F10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 descr="Jena - City of Light - Discover Germany">
            <a:extLst>
              <a:ext uri="{FF2B5EF4-FFF2-40B4-BE49-F238E27FC236}">
                <a16:creationId xmlns:a16="http://schemas.microsoft.com/office/drawing/2014/main" id="{9E93208F-4211-B849-0D6D-3955063D4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2" b="34982"/>
          <a:stretch>
            <a:fillRect/>
          </a:stretch>
        </p:blipFill>
        <p:spPr bwMode="auto">
          <a:xfrm>
            <a:off x="0" y="5079568"/>
            <a:ext cx="9144000" cy="177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D5765-25DD-103E-CD29-7B695D0D0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76" y="5076276"/>
            <a:ext cx="2100648" cy="178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95501F-00A6-398F-B9FC-13F6E4EB50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97" t="21394" r="13182" b="21781"/>
          <a:stretch/>
        </p:blipFill>
        <p:spPr>
          <a:xfrm>
            <a:off x="3344548" y="180586"/>
            <a:ext cx="2633651" cy="1959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7CC713-453B-8652-84BB-A054E9ACE2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103" t="25675" r="17942" b="41842"/>
          <a:stretch/>
        </p:blipFill>
        <p:spPr>
          <a:xfrm>
            <a:off x="304590" y="391314"/>
            <a:ext cx="2633651" cy="1677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B66BBA-D7FF-4E36-ADF1-088B80E39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260379"/>
            <a:ext cx="2683004" cy="19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9940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D8F0F-21DF-C10D-834F-B861429A9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8C274-7DFE-4071-620F-229B9D20FFC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D8ECA-11A5-B181-E8C0-D1C99DBC8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FDB966-AF15-25E9-AA00-2306186E6AD5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Kernel Ridge Regression</a:t>
            </a:r>
            <a:endParaRPr lang="en-DE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B7B7D-13CD-0B96-86FE-560CF0AE1B27}"/>
              </a:ext>
            </a:extLst>
          </p:cNvPr>
          <p:cNvSpPr txBox="1"/>
          <p:nvPr/>
        </p:nvSpPr>
        <p:spPr>
          <a:xfrm>
            <a:off x="189186" y="676011"/>
            <a:ext cx="871307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Kernel regression allows to model a set of complex features of the inputs by expressing them in terms of similarity of the inputs (the so called </a:t>
            </a:r>
            <a:r>
              <a:rPr kumimoji="0" lang="en-DE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kernel trick</a:t>
            </a:r>
            <a:r>
              <a:rPr kumimoji="0" lang="en-DE" sz="1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382ED-19D1-F003-A652-C0D527301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43" y="2101002"/>
            <a:ext cx="4937760" cy="6929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A4BEA1-2FB5-C84B-678F-8002C8A6977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10" y="3247464"/>
            <a:ext cx="2099462" cy="250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23CF3F-FD86-FF5E-5E36-F5403A486D33}"/>
              </a:ext>
            </a:extLst>
          </p:cNvPr>
          <p:cNvSpPr txBox="1"/>
          <p:nvPr/>
        </p:nvSpPr>
        <p:spPr>
          <a:xfrm>
            <a:off x="215462" y="3816160"/>
            <a:ext cx="871307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We can replace the function k with any suitable distance function. </a:t>
            </a:r>
            <a:r>
              <a:rPr lang="en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most used is the Radial Basis Function:</a:t>
            </a:r>
            <a:endParaRPr kumimoji="0" lang="en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2CBC57-C07D-562F-7F56-1A20F89D4C1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11" y="5250493"/>
            <a:ext cx="2759659" cy="2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0335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A9DB6-44EE-4E5D-583C-166D084A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3222E-539F-BB9E-B2F7-FF9839285B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A52EF-B5EE-ED6C-6519-B7A1D523A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0DF785-3BC9-83C4-3D50-1C0407E79B8B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Kernel Ridge Regression</a:t>
            </a:r>
            <a:endParaRPr lang="en-DE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C2C8B-176D-7C24-4478-2AACC4F7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5796" y="1842200"/>
            <a:ext cx="6452407" cy="4454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740ED5-9563-4C32-D160-4ABF08A8A683}"/>
              </a:ext>
            </a:extLst>
          </p:cNvPr>
          <p:cNvSpPr txBox="1"/>
          <p:nvPr/>
        </p:nvSpPr>
        <p:spPr>
          <a:xfrm>
            <a:off x="189186" y="676011"/>
            <a:ext cx="871307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One can imagine the RBF kernel as taking a random point and introducing a gaussian centered (mean) in that point:</a:t>
            </a:r>
          </a:p>
        </p:txBody>
      </p:sp>
    </p:spTree>
    <p:extLst>
      <p:ext uri="{BB962C8B-B14F-4D97-AF65-F5344CB8AC3E}">
        <p14:creationId xmlns:p14="http://schemas.microsoft.com/office/powerpoint/2010/main" val="22827786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8D278-B38F-2CFD-B949-B3C78EFAD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BCD85-D7E2-B837-EFF0-19BB38A9FB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BA887-2691-33C4-9592-581C6A27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B5DF10-32CB-1922-09DB-DD828ED82282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Kernel Ridge Regression</a:t>
            </a:r>
            <a:endParaRPr lang="en-DE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BBE84-2E5C-3020-4856-D29C02591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052" y="1750805"/>
            <a:ext cx="6929896" cy="4512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002D5F-2730-B262-87A9-702F72BFCAA1}"/>
              </a:ext>
            </a:extLst>
          </p:cNvPr>
          <p:cNvSpPr txBox="1"/>
          <p:nvPr/>
        </p:nvSpPr>
        <p:spPr>
          <a:xfrm>
            <a:off x="189186" y="676011"/>
            <a:ext cx="871307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Kernel Ridge learns how to “weight” all these gaussian contribution for the training points and use this result to predict the next sample.</a:t>
            </a:r>
          </a:p>
        </p:txBody>
      </p:sp>
    </p:spTree>
    <p:extLst>
      <p:ext uri="{BB962C8B-B14F-4D97-AF65-F5344CB8AC3E}">
        <p14:creationId xmlns:p14="http://schemas.microsoft.com/office/powerpoint/2010/main" val="35199090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B367B-5393-7EB9-6DAB-ED9699037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3CAD3-FD04-EFC4-0084-88F2AB2690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A0A46-F441-7092-E312-E75E1CD84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AE63E6-B6B0-0EA2-8158-4DA225D1228B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Random Forest</a:t>
            </a:r>
            <a:endParaRPr lang="en-DE" sz="2800" b="1" dirty="0"/>
          </a:p>
        </p:txBody>
      </p:sp>
      <p:pic>
        <p:nvPicPr>
          <p:cNvPr id="24578" name="Picture 2" descr="The Ultimate Guide to Random Forest Regression">
            <a:extLst>
              <a:ext uri="{FF2B5EF4-FFF2-40B4-BE49-F238E27FC236}">
                <a16:creationId xmlns:a16="http://schemas.microsoft.com/office/drawing/2014/main" id="{6232DCAD-325C-9248-1B35-8BB5B3F8F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7" y="1085450"/>
            <a:ext cx="7570381" cy="503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77022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D26DA-D8B2-C38D-CDC6-D79EAD965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865AD-8270-A1E0-1557-D9E8E6F9C9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30D17-5061-532B-8C2D-18BE730F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79A56-3BE4-4F0B-703B-55130058B0DE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Explainability: </a:t>
            </a:r>
            <a:r>
              <a:rPr lang="en-US" sz="2800" b="1" dirty="0" err="1">
                <a:solidFill>
                  <a:srgbClr val="0E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DE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54ED0-66E6-C5F0-04A9-AFA87A6EE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1435686"/>
            <a:ext cx="4445000" cy="275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224A90-2CC9-9558-FA55-42DA8444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50" y="579920"/>
            <a:ext cx="36449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6C45A0-2200-7E02-FB04-1413A39E9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4191586"/>
            <a:ext cx="7772400" cy="17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7676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37042-888C-C041-953A-42B2B0055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09AB7-DD8E-14A4-3132-09E4FC11A65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25693-AD4F-7032-9330-D74C0F51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ACC7D-3142-8839-B987-B681B62509AB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Explainability: Integrated Gradients</a:t>
            </a:r>
            <a:endParaRPr lang="en-DE" sz="2800" b="1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76A1C3F-1881-49A5-4253-8F05A61F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043030"/>
            <a:ext cx="8890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5EF25EC7-3B0D-574B-12B9-A29091431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025015"/>
            <a:ext cx="88900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732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E157-5A0F-04E7-F966-59A8FD6B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B3FED5-CFA7-9530-866E-45F8E6F5E2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Jena - City of Light - Discover Germany">
            <a:extLst>
              <a:ext uri="{FF2B5EF4-FFF2-40B4-BE49-F238E27FC236}">
                <a16:creationId xmlns:a16="http://schemas.microsoft.com/office/drawing/2014/main" id="{54CE54C7-F307-F820-1769-D380E391E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2" b="34982"/>
          <a:stretch>
            <a:fillRect/>
          </a:stretch>
        </p:blipFill>
        <p:spPr bwMode="auto">
          <a:xfrm>
            <a:off x="0" y="5079568"/>
            <a:ext cx="9144000" cy="177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97AF2-A170-7FE9-F8AD-219DB77F4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76" y="5076276"/>
            <a:ext cx="2100648" cy="178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E263C8-7AD6-8271-E012-AB1F0F0753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97" t="21394" r="13182" b="21781"/>
          <a:stretch/>
        </p:blipFill>
        <p:spPr>
          <a:xfrm>
            <a:off x="3344548" y="180586"/>
            <a:ext cx="2633651" cy="1959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D62B4-4DF5-32C6-343D-6E3E5ACAE5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103" t="25675" r="17942" b="41842"/>
          <a:stretch/>
        </p:blipFill>
        <p:spPr>
          <a:xfrm>
            <a:off x="304590" y="391314"/>
            <a:ext cx="2633651" cy="1677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9F25E3-CFBC-3BF0-15FE-4A74EEE8DC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89" y="260379"/>
            <a:ext cx="2683004" cy="19288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F2EF2A0-BFF1-B34B-530C-870703D7ACEF}"/>
              </a:ext>
            </a:extLst>
          </p:cNvPr>
          <p:cNvSpPr txBox="1"/>
          <p:nvPr/>
        </p:nvSpPr>
        <p:spPr>
          <a:xfrm>
            <a:off x="1486645" y="2915743"/>
            <a:ext cx="6170709" cy="99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rIns="34289" anchor="ctr">
            <a:noAutofit/>
          </a:bodyPr>
          <a:lstStyle>
            <a:lvl1pPr algn="ctr">
              <a:lnSpc>
                <a:spcPct val="90000"/>
              </a:lnSpc>
              <a:defRPr sz="3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960472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04A14-24CA-9345-24BD-D0301FA4D7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5E7C3-878D-E59F-821B-92DE80BE3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4C3AA-06D6-3BE6-F491-8F85AA387B67}"/>
              </a:ext>
            </a:extLst>
          </p:cNvPr>
          <p:cNvSpPr txBox="1"/>
          <p:nvPr/>
        </p:nvSpPr>
        <p:spPr>
          <a:xfrm>
            <a:off x="105103" y="94593"/>
            <a:ext cx="62746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EDA: Registration of MRI images</a:t>
            </a:r>
            <a:endParaRPr lang="en-DE" sz="2800" b="1" dirty="0"/>
          </a:p>
        </p:txBody>
      </p:sp>
      <p:pic>
        <p:nvPicPr>
          <p:cNvPr id="1026" name="Picture 2" descr="Frontiers | Linear Registration of Brain MRI Using Knowledge-Based Multiple  Intermediator Libraries">
            <a:extLst>
              <a:ext uri="{FF2B5EF4-FFF2-40B4-BE49-F238E27FC236}">
                <a16:creationId xmlns:a16="http://schemas.microsoft.com/office/drawing/2014/main" id="{14B0C68D-74FD-2DAC-F187-51610D35F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2"/>
          <a:stretch>
            <a:fillRect/>
          </a:stretch>
        </p:blipFill>
        <p:spPr bwMode="auto">
          <a:xfrm>
            <a:off x="178675" y="1127055"/>
            <a:ext cx="8515350" cy="288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E959A-808E-B510-A38A-CC81802D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48" y="4237657"/>
            <a:ext cx="5115910" cy="21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4828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FCF5-3638-8C46-05CC-8CAD1AC37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FEEF7-CF43-317F-247F-FB6FAEC75F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ACA2B-917B-5B77-1B2F-E6C01C91F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BB006-7560-6A6E-A641-01EE56EC2B20}"/>
              </a:ext>
            </a:extLst>
          </p:cNvPr>
          <p:cNvSpPr txBox="1"/>
          <p:nvPr/>
        </p:nvSpPr>
        <p:spPr>
          <a:xfrm>
            <a:off x="105102" y="94593"/>
            <a:ext cx="691580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EDA: Registration of MRI images</a:t>
            </a:r>
            <a:endParaRPr lang="en-DE" sz="2800" b="1" dirty="0"/>
          </a:p>
        </p:txBody>
      </p:sp>
      <p:pic>
        <p:nvPicPr>
          <p:cNvPr id="2050" name="Picture 2" descr="Types of transformations | Download Scientific Diagram">
            <a:extLst>
              <a:ext uri="{FF2B5EF4-FFF2-40B4-BE49-F238E27FC236}">
                <a16:creationId xmlns:a16="http://schemas.microsoft.com/office/drawing/2014/main" id="{67004A10-7D22-495C-4A85-F86186BB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082800"/>
            <a:ext cx="80010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1197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70C1C-AE7F-F132-3A14-9D255B53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1CA9-FDCE-2F13-DB74-33A9744575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9A1AC-39F5-33EA-5CB6-D55F98F9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77982E-4260-2A59-F6C4-847D4A9A1590}"/>
              </a:ext>
            </a:extLst>
          </p:cNvPr>
          <p:cNvSpPr txBox="1"/>
          <p:nvPr/>
        </p:nvSpPr>
        <p:spPr>
          <a:xfrm>
            <a:off x="105103" y="94593"/>
            <a:ext cx="664253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EDA: Registration of MRI images</a:t>
            </a:r>
            <a:endParaRPr lang="en-DE" sz="2800" b="1" dirty="0"/>
          </a:p>
        </p:txBody>
      </p:sp>
      <p:pic>
        <p:nvPicPr>
          <p:cNvPr id="3074" name="Picture 2" descr="An example of 3D T1-weighted MRI data augmentation results in the coronal view. From left to right: the original single coronal slice; the single slice after randomly blurring; after adding Gaussian noise; after applying random affine transformation and resampling; after applying random dense and elastic deformation; after applying random bias field distortion; and after adding random motion artifact, respectively.">
            <a:extLst>
              <a:ext uri="{FF2B5EF4-FFF2-40B4-BE49-F238E27FC236}">
                <a16:creationId xmlns:a16="http://schemas.microsoft.com/office/drawing/2014/main" id="{FB1985EC-D180-11C0-5832-9247B0B97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8" r="78736" b="25276"/>
          <a:stretch>
            <a:fillRect/>
          </a:stretch>
        </p:blipFill>
        <p:spPr bwMode="auto">
          <a:xfrm>
            <a:off x="1681654" y="2280744"/>
            <a:ext cx="1944414" cy="229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n example of 3D T1-weighted MRI data augmentation results in the... |  Download Scientific Diagram">
            <a:extLst>
              <a:ext uri="{FF2B5EF4-FFF2-40B4-BE49-F238E27FC236}">
                <a16:creationId xmlns:a16="http://schemas.microsoft.com/office/drawing/2014/main" id="{B22EC008-C575-45DA-8812-66A50CB1D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36" b="58144"/>
          <a:stretch>
            <a:fillRect/>
          </a:stretch>
        </p:blipFill>
        <p:spPr bwMode="auto">
          <a:xfrm>
            <a:off x="5155323" y="856553"/>
            <a:ext cx="1944415" cy="195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n example of 3D T1-weighted MRI data augmentation results in the... |  Download Scientific Diagram">
            <a:extLst>
              <a:ext uri="{FF2B5EF4-FFF2-40B4-BE49-F238E27FC236}">
                <a16:creationId xmlns:a16="http://schemas.microsoft.com/office/drawing/2014/main" id="{BA5A3FC0-689C-D52F-55AE-47D90940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3" t="50925" r="42529" b="7218"/>
          <a:stretch>
            <a:fillRect/>
          </a:stretch>
        </p:blipFill>
        <p:spPr bwMode="auto">
          <a:xfrm>
            <a:off x="5108028" y="3763455"/>
            <a:ext cx="2039006" cy="195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33B5DA-50E6-E5F5-569E-AED395FC76E8}"/>
              </a:ext>
            </a:extLst>
          </p:cNvPr>
          <p:cNvCxnSpPr>
            <a:cxnSpLocks/>
          </p:cNvCxnSpPr>
          <p:nvPr/>
        </p:nvCxnSpPr>
        <p:spPr>
          <a:xfrm>
            <a:off x="4088524" y="3763455"/>
            <a:ext cx="756745" cy="80854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57157F-078A-1388-9937-C61605AE0179}"/>
              </a:ext>
            </a:extLst>
          </p:cNvPr>
          <p:cNvCxnSpPr>
            <a:cxnSpLocks/>
          </p:cNvCxnSpPr>
          <p:nvPr/>
        </p:nvCxnSpPr>
        <p:spPr>
          <a:xfrm flipV="1">
            <a:off x="4088524" y="1833659"/>
            <a:ext cx="840827" cy="97710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B749D5-9DC0-139E-7A69-F66937C263CF}"/>
              </a:ext>
            </a:extLst>
          </p:cNvPr>
          <p:cNvSpPr txBox="1"/>
          <p:nvPr/>
        </p:nvSpPr>
        <p:spPr>
          <a:xfrm>
            <a:off x="5302468" y="2825813"/>
            <a:ext cx="16501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Affine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B4488-9406-6D34-A1CC-CD009597EC96}"/>
              </a:ext>
            </a:extLst>
          </p:cNvPr>
          <p:cNvSpPr txBox="1"/>
          <p:nvPr/>
        </p:nvSpPr>
        <p:spPr>
          <a:xfrm>
            <a:off x="5302468" y="5779812"/>
            <a:ext cx="16501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14515244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22A21-3C0A-1A79-14A7-8A8DADE24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D331B-CC0B-358E-1E46-AC969B08E6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9003C-F460-2F28-CF6B-6DA88BB1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A95AF2-930F-2C00-D6BD-40DF093CDDF4}"/>
              </a:ext>
            </a:extLst>
          </p:cNvPr>
          <p:cNvSpPr txBox="1"/>
          <p:nvPr/>
        </p:nvSpPr>
        <p:spPr>
          <a:xfrm>
            <a:off x="105103" y="94593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EDA: Corthical thickness</a:t>
            </a:r>
            <a:endParaRPr lang="en-DE" sz="2800" b="1" dirty="0"/>
          </a:p>
        </p:txBody>
      </p:sp>
      <p:pic>
        <p:nvPicPr>
          <p:cNvPr id="5122" name="Picture 2" descr="Morphometric parameters of the cerebral cortex. For every defined region of interest, cortical thickness was estimated as the average distance (in mm)">
            <a:extLst>
              <a:ext uri="{FF2B5EF4-FFF2-40B4-BE49-F238E27FC236}">
                <a16:creationId xmlns:a16="http://schemas.microsoft.com/office/drawing/2014/main" id="{37594875-4EDF-5C53-38FA-316FBFE2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17" y="1146982"/>
            <a:ext cx="6568966" cy="45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2293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D6C55-F564-7DEC-3177-7423E53E6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8FF41-22F4-6088-1419-90EC2FC77D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4DEEF-B50E-A39E-3A8D-96274A9A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6C4E3-052F-8552-FC61-F32095B69128}"/>
              </a:ext>
            </a:extLst>
          </p:cNvPr>
          <p:cNvSpPr txBox="1"/>
          <p:nvPr/>
        </p:nvSpPr>
        <p:spPr>
          <a:xfrm>
            <a:off x="105103" y="94593"/>
            <a:ext cx="457200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EDA: The DKT Atlas</a:t>
            </a:r>
            <a:endParaRPr lang="en-DE" sz="28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6AB0B1-1ACD-5BF5-0996-E8CDE9D5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575"/>
            <a:ext cx="91440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3817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223-BCD3-1B98-04CC-E920F98A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E4D28-DD0E-01FD-0258-08B40296B6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BD79C-5CD1-076D-390E-D706C5F8B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8E948-8852-8484-5D1B-7290DDDF434D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Locally estimated scatterplot smoothing</a:t>
            </a:r>
            <a:endParaRPr lang="en-DE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A461FA-E9BA-AF6E-930A-791A38DC6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740" y="1842200"/>
            <a:ext cx="6972520" cy="4454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4C7695-E026-ED77-B3A8-D107587E1E04}"/>
              </a:ext>
            </a:extLst>
          </p:cNvPr>
          <p:cNvSpPr txBox="1"/>
          <p:nvPr/>
        </p:nvSpPr>
        <p:spPr>
          <a:xfrm>
            <a:off x="189186" y="676011"/>
            <a:ext cx="87130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Let’s consider a set of randomly sampled points with the function: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02DBF3-DB6F-4DB8-9CB6-4052F4B320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71" y="1263288"/>
            <a:ext cx="3718560" cy="3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136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69E2-1FAA-6AEE-B311-F84EE388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DEB4E-4898-34DA-1C97-5C22230DEC3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783BD-F49F-B037-D8F9-C894E90C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1618"/>
            <a:ext cx="713603" cy="6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03F6F-5EC0-3F36-459F-9EE3037850CD}"/>
              </a:ext>
            </a:extLst>
          </p:cNvPr>
          <p:cNvSpPr txBox="1"/>
          <p:nvPr/>
        </p:nvSpPr>
        <p:spPr>
          <a:xfrm>
            <a:off x="105103" y="94593"/>
            <a:ext cx="871307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E0E0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Regression: Locally estimated scatterplot smoothing</a:t>
            </a:r>
            <a:endParaRPr lang="en-DE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F163E-B765-EB93-EECB-88624BD51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245" y="1421436"/>
            <a:ext cx="6959510" cy="4454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B6A90D-CC3C-E895-C7DE-53FD6C572A72}"/>
                  </a:ext>
                </a:extLst>
              </p:cNvPr>
              <p:cNvSpPr txBox="1"/>
              <p:nvPr/>
            </p:nvSpPr>
            <p:spPr>
              <a:xfrm>
                <a:off x="189186" y="676011"/>
                <a:ext cx="8713076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We consider a focal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: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B6A90D-CC3C-E895-C7DE-53FD6C57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6" y="676011"/>
                <a:ext cx="8713076" cy="369330"/>
              </a:xfrm>
              <a:prstGeom prst="rect">
                <a:avLst/>
              </a:prstGeom>
              <a:blipFill>
                <a:blip r:embed="rId4"/>
                <a:stretch>
                  <a:fillRect l="-1019" t="-10000" b="-2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354120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"/>
  <p:tag name="ORIGINALWIDTH" val=" 1830"/>
  <p:tag name="OUTPUTTYPE" val="PNG"/>
  <p:tag name="IGUANATEXVERSION" val="162"/>
  <p:tag name="LATEXADDIN" val="\documentclass{article}&#10;\usepackage{amsmath}&#10;\pagestyle{empty}&#10;\begin{document}&#10;&#10;\[&#10;\sin x + \tfrac{1}{2}\cos 2x + \varepsilon, \quad &#10;\varepsilon \sim \mathcal{N}(0,\tfrac{1}{4})&#10;\]&#10;&#10;\end{document}"/>
  <p:tag name="IGUANATEXSIZE" val="20"/>
  <p:tag name="IGUANATEXCURSOR" val="177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27"/>
  <p:tag name="ORIGINALWIDTH" val=" 1842"/>
  <p:tag name="OUTPUTTYPE" val="PNG"/>
  <p:tag name="IGUANATEXVERSION" val="162"/>
  <p:tag name="LATEXADDIN" val="\documentclass{article}&#10;\usepackage{amsmath}&#10;\usepackage{amsfonts}&#10;\pagestyle{empty}&#10;\begin{document}&#10;&#10;\[&#10;\mathbb{E}[\sigma_{b,j} \mid \text{data}]&#10;= \frac{b_b + \tfrac{1}{2}(n_b - 1)\hat{\sigma}_{b,j}}&#10;{a_b + \tfrac{n_b}{2} - 1}&#10;\]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01"/>
  <p:tag name="ORIGINALWIDTH" val=" 1694"/>
  <p:tag name="OUTPUTTYPE" val="PNG"/>
  <p:tag name="IGUANATEXVERSION" val="162"/>
  <p:tag name="LATEXADDIN" val="\documentclass{article}&#10;\usepackage{amsmath}&#10;\usepackage{amsfonts}&#10;\pagestyle{empty}&#10;\begin{document}&#10;&#10;\[&#10;\mathbb{E}[\gamma_{b,j} \mid \text{data}]&#10;= \frac{\tfrac{n_b}{\sigma_{b,j}} {\gamma}_{b,j} + \tfrac{1}{\tau_b^2}\bar{\gamma}_b}&#10;{\tfrac{n_b}{\mathbb{E}[\sigma_{b,j} \mid \text{data}]} + \tfrac{1}{\tau_{b}^{2}}}&#10;\]&#10;&#10;\end{document}"/>
  <p:tag name="IGUANATEXSIZE" val="20"/>
  <p:tag name="IGUANATEXCURSOR" val="335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0"/>
  <p:tag name="ORIGINALWIDTH" val=" 2832"/>
  <p:tag name="OUTPUTTYPE" val="PNG"/>
  <p:tag name="IGUANATEXVERSION" val="162"/>
  <p:tag name="LATEXADDIN" val="\documentclass{article}&#10;\usepackage{amsmath}&#10;\pagestyle{empty}&#10;\begin{document}&#10;&#10;$p(\gamma_{b j}, \sigma_{b j} \mid \text{data})&#10;\;\propto\;&#10;p(\text{data} \mid \gamma_{b j}, \sigma_{b j}) \cdot p(\gamma_{b j}) \cdot p(\sigma_{b j})$&#10;&#10;\end{document}"/>
  <p:tag name="IGUANATEXSIZE" val="20"/>
  <p:tag name="IGUANATEXCURSOR" val="224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27"/>
  <p:tag name="ORIGINALWIDTH" val=" 1842"/>
  <p:tag name="OUTPUTTYPE" val="PNG"/>
  <p:tag name="IGUANATEXVERSION" val="162"/>
  <p:tag name="LATEXADDIN" val="\documentclass{article}&#10;\usepackage{amsmath}&#10;\usepackage{amsfonts}&#10;\pagestyle{empty}&#10;\begin{document}&#10;&#10;\[&#10;\mathbb{E}[\sigma_{b,j} \mid \text{data}]&#10;= \frac{b_b + \tfrac{1}{2}(n_b - 1)\hat{\sigma}_{b,j}}&#10;{a_b + \tfrac{n_b}{2} - 1}&#10;\]&#10;&#10;\end{document}"/>
  <p:tag name="IGUANATEXSIZE" val="20"/>
  <p:tag name="IGUANATEXCURSOR" val="102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01"/>
  <p:tag name="ORIGINALWIDTH" val=" 1694"/>
  <p:tag name="OUTPUTTYPE" val="PNG"/>
  <p:tag name="IGUANATEXVERSION" val="162"/>
  <p:tag name="LATEXADDIN" val="\documentclass{article}&#10;\usepackage{amsmath}&#10;\usepackage{amsfonts}&#10;\pagestyle{empty}&#10;\begin{document}&#10;&#10;\[&#10;\mathbb{E}[\gamma_{b,j} \mid \text{data}]&#10;= \frac{\tfrac{n_b}{\sigma_{b,j}} {\gamma}_{b,j} + \tfrac{1}{\tau_b^2}\bar{\gamma}_b}&#10;{\tfrac{n_b}{\mathbb{E}[\sigma_{b,j} \mid \text{data}]} + \tfrac{1}{\tau_{b}^{2}}}&#10;\]&#10;&#10;\end{document}"/>
  <p:tag name="IGUANATEXSIZE" val="20"/>
  <p:tag name="IGUANATEXCURSOR" val="335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"/>
  <p:tag name="ORIGINALWIDTH" val=" 1830"/>
  <p:tag name="OUTPUTTYPE" val="PNG"/>
  <p:tag name="IGUANATEXVERSION" val="162"/>
  <p:tag name="LATEXADDIN" val="\documentclass{article}&#10;\usepackage{amsmath}&#10;\pagestyle{empty}&#10;\begin{document}&#10;&#10;\[&#10;\sin x + \tfrac{1}{2}\cos 2x + \varepsilon, \quad &#10;\varepsilon \sim \mathcal{N}(0,\tfrac{1}{4})&#10;\]&#10;&#10;\end{document}"/>
  <p:tag name="IGUANATEXSIZE" val="20"/>
  <p:tag name="IGUANATEXCURSOR" val="177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41"/>
  <p:tag name="ORIGINALWIDTH" val=" 2430"/>
  <p:tag name="OUTPUTTYPE" val="PNG"/>
  <p:tag name="IGUANATEXVERSION" val="162"/>
  <p:tag name="LATEXADDIN" val="\documentclass{article}&#10;\usepackage{amsmath}&#10;\pagestyle{empty}&#10;\begin{document}&#10;&#10;\[&#10;f(x)=\sum_{i=1}^n \alpha_i \, \langle \phi(x_i), \phi(x)\rangle&#10;\;=\; \sum_{i=1}^n \alpha_i \, k(x_i,x),&#10;\]&#10;&#10;\end{document}"/>
  <p:tag name="IGUANATEXSIZE" val="20"/>
  <p:tag name="IGUANATEXCURSOR" val="188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7"/>
  <p:tag name="ORIGINALWIDTH" val=" 1148"/>
  <p:tag name="OUTPUTTYPE" val="PNG"/>
  <p:tag name="IGUANATEXVERSION" val="162"/>
  <p:tag name="LATEXADDIN" val="\documentclass{article}&#10;\usepackage{amsmath}&#10;\pagestyle{empty}&#10;\begin{document}&#10;&#10;$k(x,x’)=\phi(x)^\top\phi(x’)$&#10;&#10;&#10;\end{document}"/>
  <p:tag name="IGUANATEXSIZE" val="18"/>
  <p:tag name="IGUANATEXCURSOR" val="111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4"/>
  <p:tag name="ORIGINALWIDTH" val=" 1509"/>
  <p:tag name="OUTPUTTYPE" val="PNG"/>
  <p:tag name="IGUANATEXVERSION" val="162"/>
  <p:tag name="LATEXADDIN" val="\documentclass{article}&#10;\usepackage{amsmath}&#10;\pagestyle{empty}&#10;\begin{document}&#10;&#10;$k(x,x’)=\exp(-\gamma \|x-x’\|^2)$&#10;&#10;&#10;\end{document}"/>
  <p:tag name="IGUANATEXSIZE" val="18"/>
  <p:tag name="IGUANATEXCURSOR" val="114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"/>
  <p:tag name="ORIGINALWIDTH" val=" 1564"/>
  <p:tag name="OUTPUTTYPE" val="PNG"/>
  <p:tag name="IGUANATEXVERSION" val="162"/>
  <p:tag name="LATEXADDIN" val="\documentclass{article}&#10;\usepackage{amsmath}&#10;\pagestyle{empty}&#10;\begin{document}&#10;&#10;\[&#10;W(u) = (1-|u|^{3})^{3}, \quad |u| &lt; 1&#10;\]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25"/>
  <p:tag name="ORIGINALWIDTH" val=" 768"/>
  <p:tag name="OUTPUTTYPE" val="PNG"/>
  <p:tag name="IGUANATEXVERSION" val="162"/>
  <p:tag name="LATEXADDIN" val="\documentclass{article}&#10;\usepackage{amsmath}&#10;\pagestyle{empty}&#10;\begin{document}&#10;&#10;\[&#10;u(x) = \frac{x_0 - x}{h}&#10;\]&#10;&#10;\end{document}"/>
  <p:tag name="IGUANATEXSIZE" val="20"/>
  <p:tag name="IGUANATEXCURSOR" val="108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10"/>
  <p:tag name="ORIGINALWIDTH" val=" 2049"/>
  <p:tag name="OUTPUTTYPE" val="PNG"/>
  <p:tag name="IGUANATEXVERSION" val="162"/>
  <p:tag name="LATEXADDIN" val="\documentclass{article}&#10;\usepackage{amsmath}&#10;\usepackage{amsfonts}&#10;\pagestyle{empty}&#10;\begin{document}&#10;&#10;\[&#10;y_{i j}&#10;= (\text{biological fit})_{i j}&#10;&#9;•&#9;\underbrace{\gamma_{b j} + \epsilon_{i j}}_{\text{batch effect + noise}}&#10;\]&#10;&#10;\end{document}"/>
  <p:tag name="IGUANATEXSIZE" val="20"/>
  <p:tag name="IGUANATEXCURSOR" val="221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18"/>
  <p:tag name="ORIGINALWIDTH" val=" 909"/>
  <p:tag name="OUTPUTTYPE" val="PNG"/>
  <p:tag name="IGUANATEXVERSION" val="162"/>
  <p:tag name="LATEXADDIN" val="\documentclass{article}&#10;\usepackage{amsmath}&#10;\pagestyle{empty}&#10;\begin{document}&#10;&#10;$\hat{\gamma_{b,j}} = \tfrac{\sum_{i=0}^{N_b} y_j - \hat{y_j}}{N_b}$&#10;&#10;\end{document}"/>
  <p:tag name="IGUANATEXSIZE" val="20"/>
  <p:tag name="IGUANATEXCURSOR" val="142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18"/>
  <p:tag name="ORIGINALWIDTH" val=" 1343"/>
  <p:tag name="OUTPUTTYPE" val="PNG"/>
  <p:tag name="IGUANATEXVERSION" val="162"/>
  <p:tag name="LATEXADDIN" val="\documentclass{article}&#10;\usepackage{amsmath}&#10;\pagestyle{empty}&#10;\begin{document}&#10;&#10;$\hat{\sigma_{b,j}} = \frac{\sum_{i=0}^{N_b} |(y_j - \hat{y_j}) - \hat{\gamma_{b,j}}|^2}{N_b - 1}$&#10;&#10;&#10;\end{document}"/>
  <p:tag name="IGUANATEXSIZE" val="20"/>
  <p:tag name="IGUANATEXCURSOR" val="168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3"/>
  <p:tag name="ORIGINALWIDTH" val=" 834"/>
  <p:tag name="OUTPUTTYPE" val="PNG"/>
  <p:tag name="IGUANATEXVERSION" val="162"/>
  <p:tag name="LATEXADDIN" val="\documentclass{article}&#10;\usepackage{amsmath}&#10;\pagestyle{empty}&#10;\begin{document}&#10;&#10;${\gamma_{b,j}} \sim \mathcal{N}(\gamma_{b}, \tau_{b})$&#10;&#10;\end{document}"/>
  <p:tag name="IGUANATEXSIZE" val="20"/>
  <p:tag name="IGUANATEXCURSOR" val="133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99"/>
  <p:tag name="ORIGINALWIDTH" val=" 2319"/>
  <p:tag name="OUTPUTTYPE" val="PNG"/>
  <p:tag name="IGUANATEXVERSION" val="162"/>
  <p:tag name="LATEXADDIN" val="\documentclass{article}&#10;\usepackage{amsmath}&#10;\pagestyle{empty}&#10;\begin{document}&#10;&#10;\[&#10;\sigma_{b,j} \sim \frac{\beta_{b}^{\alpha_b}}{\Gamma(\alpha_{b})} \, x^{-(\alpha_{b}+1)} &#10;\exp\!\left(-\frac{\beta_{b}}{x}\right), \quad x &gt; 0&#10;\]&#10;&#10;&#10;\end{document}"/>
  <p:tag name="IGUANATEXSIZE" val="20"/>
  <p:tag name="IGUANATEXCURSOR" val="143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0"/>
  <p:tag name="ORIGINALWIDTH" val=" 2832"/>
  <p:tag name="OUTPUTTYPE" val="PNG"/>
  <p:tag name="IGUANATEXVERSION" val="162"/>
  <p:tag name="LATEXADDIN" val="\documentclass{article}&#10;\usepackage{amsmath}&#10;\pagestyle{empty}&#10;\begin{document}&#10;&#10;$p(\gamma_{b j}, \sigma_{b j} \mid \text{data})&#10;\;\propto\;&#10;p(\text{data} \mid \gamma_{b j}, \sigma_{b j}) \cdot p(\gamma_{b j}) \cdot p(\sigma_{b j})$&#10;&#10;\end{document}"/>
  <p:tag name="IGUANATEXSIZE" val="20"/>
  <p:tag name="IGUANATEXCURSOR" val="224"/>
  <p:tag name="TRANSPARENCY" val="True"/>
  <p:tag name="CHOOSECOLOR" val="False"/>
  <p:tag name="COLORHEX" val="000000"/>
  <p:tag name="LATEXENGINEID" val="0"/>
  <p:tag name="TEMPFOLDER" val="/Users/kingpowa/Library/Containers/com.microsoft.Powerpoint/Data/tmp/TemporaryItems/"/>
  <p:tag name="LATEXFORMHEIGHT" val=" 426.65"/>
  <p:tag name="LATEXFORMWIDTH" val=" 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17451</TotalTime>
  <Words>717</Words>
  <Application>Microsoft Macintosh PowerPoint</Application>
  <PresentationFormat>On-screen Show (4:3)</PresentationFormat>
  <Paragraphs>92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Predicting Brain Age from MRI Scans via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Normative Predictome for Precision Psychiatry </dc:title>
  <cp:lastModifiedBy>Francesco Sammarco</cp:lastModifiedBy>
  <cp:revision>544</cp:revision>
  <dcterms:modified xsi:type="dcterms:W3CDTF">2025-09-09T16:17:34Z</dcterms:modified>
</cp:coreProperties>
</file>